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81" r:id="rId4"/>
    <p:sldId id="258" r:id="rId5"/>
    <p:sldId id="259" r:id="rId6"/>
    <p:sldId id="260" r:id="rId7"/>
    <p:sldId id="261" r:id="rId8"/>
    <p:sldId id="262" r:id="rId9"/>
    <p:sldId id="263" r:id="rId10"/>
    <p:sldId id="264" r:id="rId11"/>
    <p:sldId id="268" r:id="rId12"/>
    <p:sldId id="269" r:id="rId13"/>
    <p:sldId id="270" r:id="rId14"/>
    <p:sldId id="271" r:id="rId15"/>
    <p:sldId id="273" r:id="rId16"/>
    <p:sldId id="274" r:id="rId17"/>
    <p:sldId id="276" r:id="rId18"/>
    <p:sldId id="277" r:id="rId19"/>
    <p:sldId id="278" r:id="rId20"/>
    <p:sldId id="279" r:id="rId21"/>
    <p:sldId id="280"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49" d="100"/>
          <a:sy n="49" d="100"/>
        </p:scale>
        <p:origin x="-116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s-ES_tradnl"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Click to edit Master subtitle style</a:t>
            </a:r>
            <a:endParaRPr lang="en-US" dirty="0"/>
          </a:p>
        </p:txBody>
      </p:sp>
      <p:sp>
        <p:nvSpPr>
          <p:cNvPr id="4" name="Date Placeholder 3"/>
          <p:cNvSpPr>
            <a:spLocks noGrp="1"/>
          </p:cNvSpPr>
          <p:nvPr>
            <p:ph type="dt" sz="half" idx="10"/>
          </p:nvPr>
        </p:nvSpPr>
        <p:spPr/>
        <p:txBody>
          <a:bodyPr/>
          <a:lstStyle/>
          <a:p>
            <a:fld id="{0A3CCE53-F5BD-7449-A86B-E2632B90793F}" type="datetimeFigureOut">
              <a:rPr lang="en-US" smtClean="0"/>
              <a:t>18/11/14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50A6FE-A8F1-334E-9F26-2EC1F126E9A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10"/>
          </p:nvPr>
        </p:nvSpPr>
        <p:spPr/>
        <p:txBody>
          <a:bodyPr/>
          <a:lstStyle/>
          <a:p>
            <a:fld id="{0A3CCE53-F5BD-7449-A86B-E2632B90793F}" type="datetimeFigureOut">
              <a:rPr lang="en-US" smtClean="0"/>
              <a:t>18/11/14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50A6FE-A8F1-334E-9F26-2EC1F126E9A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A3CCE53-F5BD-7449-A86B-E2632B90793F}" type="datetimeFigureOut">
              <a:rPr lang="en-US" smtClean="0"/>
              <a:t>18/11/14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50A6FE-A8F1-334E-9F26-2EC1F126E9AB}"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s-ES_tradnl"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10"/>
          </p:nvPr>
        </p:nvSpPr>
        <p:spPr/>
        <p:txBody>
          <a:bodyPr/>
          <a:lstStyle/>
          <a:p>
            <a:fld id="{0A3CCE53-F5BD-7449-A86B-E2632B90793F}" type="datetimeFigureOut">
              <a:rPr lang="en-US" smtClean="0"/>
              <a:t>18/11/14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50A6FE-A8F1-334E-9F26-2EC1F126E9AB}" type="slidenum">
              <a:rPr lang="en-US" smtClean="0"/>
              <a:t>‹#›</a:t>
            </a:fld>
            <a:endParaRPr lang="en-US"/>
          </a:p>
        </p:txBody>
      </p:sp>
      <p:sp>
        <p:nvSpPr>
          <p:cNvPr id="7" name="Title 6"/>
          <p:cNvSpPr>
            <a:spLocks noGrp="1"/>
          </p:cNvSpPr>
          <p:nvPr>
            <p:ph type="title"/>
          </p:nvPr>
        </p:nvSpPr>
        <p:spPr/>
        <p:txBody>
          <a:bodyPr/>
          <a:lstStyle/>
          <a:p>
            <a:r>
              <a:rPr lang="es-ES_tradnl"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s-ES_tradnl"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Click to edit Master text styles</a:t>
            </a:r>
          </a:p>
        </p:txBody>
      </p:sp>
      <p:sp>
        <p:nvSpPr>
          <p:cNvPr id="4" name="Date Placeholder 3"/>
          <p:cNvSpPr>
            <a:spLocks noGrp="1"/>
          </p:cNvSpPr>
          <p:nvPr>
            <p:ph type="dt" sz="half" idx="10"/>
          </p:nvPr>
        </p:nvSpPr>
        <p:spPr/>
        <p:txBody>
          <a:bodyPr/>
          <a:lstStyle/>
          <a:p>
            <a:fld id="{0A3CCE53-F5BD-7449-A86B-E2632B90793F}" type="datetimeFigureOut">
              <a:rPr lang="en-US" smtClean="0"/>
              <a:t>18/11/14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50A6FE-A8F1-334E-9F26-2EC1F126E9A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5" name="Date Placeholder 4"/>
          <p:cNvSpPr>
            <a:spLocks noGrp="1"/>
          </p:cNvSpPr>
          <p:nvPr>
            <p:ph type="dt" sz="half" idx="10"/>
          </p:nvPr>
        </p:nvSpPr>
        <p:spPr/>
        <p:txBody>
          <a:bodyPr/>
          <a:lstStyle/>
          <a:p>
            <a:fld id="{0A3CCE53-F5BD-7449-A86B-E2632B90793F}" type="datetimeFigureOut">
              <a:rPr lang="en-US" smtClean="0"/>
              <a:t>18/11/14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50A6FE-A8F1-334E-9F26-2EC1F126E9AB}"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_tradnl"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dirty="0"/>
          </a:p>
        </p:txBody>
      </p:sp>
      <p:sp>
        <p:nvSpPr>
          <p:cNvPr id="7" name="Date Placeholder 6"/>
          <p:cNvSpPr>
            <a:spLocks noGrp="1"/>
          </p:cNvSpPr>
          <p:nvPr>
            <p:ph type="dt" sz="half" idx="10"/>
          </p:nvPr>
        </p:nvSpPr>
        <p:spPr/>
        <p:txBody>
          <a:bodyPr/>
          <a:lstStyle/>
          <a:p>
            <a:fld id="{0A3CCE53-F5BD-7449-A86B-E2632B90793F}" type="datetimeFigureOut">
              <a:rPr lang="en-US" smtClean="0"/>
              <a:t>18/11/14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50A6FE-A8F1-334E-9F26-2EC1F126E9A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Date Placeholder 2"/>
          <p:cNvSpPr>
            <a:spLocks noGrp="1"/>
          </p:cNvSpPr>
          <p:nvPr>
            <p:ph type="dt" sz="half" idx="10"/>
          </p:nvPr>
        </p:nvSpPr>
        <p:spPr/>
        <p:txBody>
          <a:bodyPr/>
          <a:lstStyle/>
          <a:p>
            <a:fld id="{0A3CCE53-F5BD-7449-A86B-E2632B90793F}" type="datetimeFigureOut">
              <a:rPr lang="en-US" smtClean="0"/>
              <a:t>18/11/14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50A6FE-A8F1-334E-9F26-2EC1F126E9A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0A3CCE53-F5BD-7449-A86B-E2632B90793F}" type="datetimeFigureOut">
              <a:rPr lang="en-US" smtClean="0"/>
              <a:t>18/11/14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50A6FE-A8F1-334E-9F26-2EC1F126E9A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A3CCE53-F5BD-7449-A86B-E2632B90793F}" type="datetimeFigureOut">
              <a:rPr lang="en-US" smtClean="0"/>
              <a:t>18/11/14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50A6FE-A8F1-334E-9F26-2EC1F126E9AB}"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s-ES_tradnl"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s-ES_tradnl"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sp>
        <p:nvSpPr>
          <p:cNvPr id="5" name="Date Placeholder 4"/>
          <p:cNvSpPr>
            <a:spLocks noGrp="1"/>
          </p:cNvSpPr>
          <p:nvPr>
            <p:ph type="dt" sz="half" idx="10"/>
          </p:nvPr>
        </p:nvSpPr>
        <p:spPr/>
        <p:txBody>
          <a:bodyPr/>
          <a:lstStyle/>
          <a:p>
            <a:fld id="{0A3CCE53-F5BD-7449-A86B-E2632B90793F}" type="datetimeFigureOut">
              <a:rPr lang="en-US" smtClean="0"/>
              <a:t>18/11/14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50A6FE-A8F1-334E-9F26-2EC1F126E9AB}"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smtClean="0"/>
              <a:t>Drag picture to placeholder or click icon to add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s-ES_tradnl"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0A3CCE53-F5BD-7449-A86B-E2632B90793F}" type="datetimeFigureOut">
              <a:rPr lang="en-US" smtClean="0"/>
              <a:t>18/11/14</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3D50A6FE-A8F1-334E-9F26-2EC1F126E9AB}"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2800" dirty="0" err="1" smtClean="0"/>
              <a:t>Protocolo</a:t>
            </a:r>
            <a:r>
              <a:rPr lang="en-US" sz="2800" dirty="0" smtClean="0"/>
              <a:t> </a:t>
            </a:r>
            <a:r>
              <a:rPr lang="en-US" sz="2800" dirty="0" err="1" smtClean="0"/>
              <a:t>para</a:t>
            </a:r>
            <a:r>
              <a:rPr lang="en-US" sz="2800" dirty="0" smtClean="0"/>
              <a:t> la </a:t>
            </a:r>
            <a:r>
              <a:rPr lang="en-US" sz="2800" dirty="0" err="1" smtClean="0"/>
              <a:t>coordinación</a:t>
            </a:r>
            <a:r>
              <a:rPr lang="en-US" sz="2800" dirty="0" smtClean="0"/>
              <a:t> de la </a:t>
            </a:r>
            <a:r>
              <a:rPr lang="en-US" sz="2800" dirty="0" err="1" smtClean="0"/>
              <a:t>justicia</a:t>
            </a:r>
            <a:r>
              <a:rPr lang="en-US" sz="2800" dirty="0" smtClean="0"/>
              <a:t> </a:t>
            </a:r>
            <a:r>
              <a:rPr lang="en-US" sz="2800" dirty="0" err="1" smtClean="0"/>
              <a:t>ordinaria</a:t>
            </a:r>
            <a:r>
              <a:rPr lang="en-US" sz="2800" dirty="0" smtClean="0"/>
              <a:t>, la </a:t>
            </a:r>
            <a:r>
              <a:rPr lang="en-US" sz="2800" dirty="0" err="1" smtClean="0"/>
              <a:t>justicia</a:t>
            </a:r>
            <a:r>
              <a:rPr lang="en-US" sz="2800" dirty="0" smtClean="0"/>
              <a:t> de Paz y la </a:t>
            </a:r>
            <a:r>
              <a:rPr lang="en-US" sz="2800" dirty="0" err="1" smtClean="0"/>
              <a:t>justicia</a:t>
            </a:r>
            <a:r>
              <a:rPr lang="en-US" sz="2800" dirty="0" smtClean="0"/>
              <a:t> especial</a:t>
            </a:r>
            <a:br>
              <a:rPr lang="en-US" sz="2800" dirty="0" smtClean="0"/>
            </a:br>
            <a:r>
              <a:rPr lang="en-US" sz="2800" dirty="0" err="1" smtClean="0"/>
              <a:t>versión</a:t>
            </a:r>
            <a:r>
              <a:rPr lang="en-US" sz="2800" dirty="0" smtClean="0"/>
              <a:t> 1.0</a:t>
            </a:r>
            <a:endParaRPr lang="en-US" sz="2800" dirty="0"/>
          </a:p>
        </p:txBody>
      </p:sp>
      <p:sp>
        <p:nvSpPr>
          <p:cNvPr id="3" name="Subtitle 2"/>
          <p:cNvSpPr>
            <a:spLocks noGrp="1"/>
          </p:cNvSpPr>
          <p:nvPr>
            <p:ph type="subTitle" idx="1"/>
          </p:nvPr>
        </p:nvSpPr>
        <p:spPr/>
        <p:txBody>
          <a:bodyPr/>
          <a:lstStyle/>
          <a:p>
            <a:pPr algn="ctr"/>
            <a:r>
              <a:rPr lang="en-US" dirty="0" smtClean="0"/>
              <a:t>ONAJUP</a:t>
            </a:r>
          </a:p>
          <a:p>
            <a:pPr algn="ctr"/>
            <a:r>
              <a:rPr lang="en-US" dirty="0" smtClean="0"/>
              <a:t>EUROSOCIAL</a:t>
            </a:r>
          </a:p>
          <a:p>
            <a:pPr algn="ctr"/>
            <a:r>
              <a:rPr lang="en-US" dirty="0" smtClean="0"/>
              <a:t>NOVIEMBRE 2014</a:t>
            </a:r>
            <a:endParaRPr lang="en-US" dirty="0"/>
          </a:p>
        </p:txBody>
      </p:sp>
    </p:spTree>
    <p:extLst>
      <p:ext uri="{BB962C8B-B14F-4D97-AF65-F5344CB8AC3E}">
        <p14:creationId xmlns:p14="http://schemas.microsoft.com/office/powerpoint/2010/main" val="2351376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lgn="just"/>
            <a:r>
              <a:rPr lang="es-PE" sz="2400" dirty="0"/>
              <a:t>En aquellos casos en los que existan conflictos de competencia entre los sistemas de justicia y en virtud del principio de igualdad que impera en la justicia intercultural, las autoridades de los sistemas de justicia involucradas en el conflicto de competencias lo resolverán mediante el diálogo permanente en reuniones de trato directo, donde imperará un clima de confianza, colaboración, igualdad y respeto </a:t>
            </a:r>
            <a:r>
              <a:rPr lang="es-PE" sz="2400" dirty="0" smtClean="0"/>
              <a:t>mutuo</a:t>
            </a:r>
          </a:p>
          <a:p>
            <a:pPr algn="just"/>
            <a:endParaRPr lang="es-PE" sz="2400" dirty="0"/>
          </a:p>
          <a:p>
            <a:pPr algn="just"/>
            <a:r>
              <a:rPr lang="es-PE" sz="2400" dirty="0"/>
              <a:t>El conflicto de competencias se resuelve cuando exista consenso entre las autoridades de los sistemas de justicia presentes en la reunión. Esta reunión es convocada por una autoridad de cualquiera de los sistemas de justicia objeto del presente Protocolo.</a:t>
            </a:r>
            <a:endParaRPr lang="es-ES" sz="2400" dirty="0"/>
          </a:p>
          <a:p>
            <a:r>
              <a:rPr lang="es-ES" sz="2400" dirty="0" smtClean="0"/>
              <a:t> </a:t>
            </a:r>
            <a:endParaRPr lang="es-ES" sz="2400" dirty="0"/>
          </a:p>
        </p:txBody>
      </p:sp>
      <p:sp>
        <p:nvSpPr>
          <p:cNvPr id="2" name="Title 1"/>
          <p:cNvSpPr>
            <a:spLocks noGrp="1"/>
          </p:cNvSpPr>
          <p:nvPr>
            <p:ph type="title"/>
          </p:nvPr>
        </p:nvSpPr>
        <p:spPr/>
        <p:txBody>
          <a:bodyPr>
            <a:normAutofit/>
          </a:bodyPr>
          <a:lstStyle/>
          <a:p>
            <a:pPr algn="ctr"/>
            <a:r>
              <a:rPr lang="es-PE" sz="3200" dirty="0" smtClean="0"/>
              <a:t>Resolución de conflictos/contiendas y declinatorias de competencia</a:t>
            </a:r>
            <a:endParaRPr lang="en-US" sz="3200" dirty="0"/>
          </a:p>
        </p:txBody>
      </p:sp>
    </p:spTree>
    <p:extLst>
      <p:ext uri="{BB962C8B-B14F-4D97-AF65-F5344CB8AC3E}">
        <p14:creationId xmlns:p14="http://schemas.microsoft.com/office/powerpoint/2010/main" val="632164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lgn="just"/>
            <a:r>
              <a:rPr lang="es-PE" sz="2600" dirty="0"/>
              <a:t>Los sistemas de jurisdicción ordinaria, la justicia de paz y la jurisdicción especial se reconocen plenamente en virtud de lo dispuesto en el artículo 149 de la Constitución y el Proyecto de Ley de Coordinación Intercultural de la Justicia la capacidad para actuar en la aplicación de los procedimientos propios de su sistema de justicia. </a:t>
            </a:r>
            <a:endParaRPr lang="es-PE" sz="2600" dirty="0" smtClean="0"/>
          </a:p>
          <a:p>
            <a:pPr marL="0" indent="0" algn="just">
              <a:buNone/>
            </a:pPr>
            <a:endParaRPr lang="es-PE" sz="2600" dirty="0" smtClean="0"/>
          </a:p>
          <a:p>
            <a:pPr algn="just"/>
            <a:r>
              <a:rPr lang="es-PE" sz="2600" dirty="0"/>
              <a:t>se establece un principio de respeto mutuo en las actuaciones de la jurisdicción ordinaria, la justicia de paz y la jurisdicción especial a través del cual se reconocen las actuaciones de los sistemas de justicia, su independencia para actuar y se prohibe la intromisión de otros sistemas de justicia cuando uno de los sistemas de justicia haya comenzado a actuar, salvo en aquellos supuestos en los que sea necesario dirimir la competencia para juzgar. </a:t>
            </a:r>
            <a:endParaRPr lang="es-ES_tradnl" sz="2600" dirty="0"/>
          </a:p>
          <a:p>
            <a:endParaRPr lang="en-US" dirty="0"/>
          </a:p>
        </p:txBody>
      </p:sp>
      <p:sp>
        <p:nvSpPr>
          <p:cNvPr id="2" name="Title 1"/>
          <p:cNvSpPr>
            <a:spLocks noGrp="1"/>
          </p:cNvSpPr>
          <p:nvPr>
            <p:ph type="title"/>
          </p:nvPr>
        </p:nvSpPr>
        <p:spPr/>
        <p:txBody>
          <a:bodyPr>
            <a:noAutofit/>
          </a:bodyPr>
          <a:lstStyle/>
          <a:p>
            <a:pPr lvl="1" algn="ctr" defTabSz="457200" rtl="0">
              <a:spcBef>
                <a:spcPct val="0"/>
              </a:spcBef>
            </a:pPr>
            <a:r>
              <a:rPr lang="es-PE" sz="3600" dirty="0" smtClean="0"/>
              <a:t/>
            </a:r>
            <a:br>
              <a:rPr lang="es-PE" sz="3600" dirty="0" smtClean="0"/>
            </a:br>
            <a:r>
              <a:rPr lang="es-PE" sz="3200" dirty="0" smtClean="0">
                <a:latin typeface="+mj-lt"/>
              </a:rPr>
              <a:t>Reconocimiento mutuo de actuaciones </a:t>
            </a:r>
            <a:r>
              <a:rPr lang="es-ES_tradnl" sz="3200" dirty="0" smtClean="0">
                <a:effectLst/>
              </a:rPr>
              <a:t/>
            </a:r>
            <a:br>
              <a:rPr lang="es-ES_tradnl" sz="3200" dirty="0" smtClean="0">
                <a:effectLst/>
              </a:rPr>
            </a:br>
            <a:endParaRPr lang="en-US" sz="3200" dirty="0"/>
          </a:p>
        </p:txBody>
      </p:sp>
    </p:spTree>
    <p:extLst>
      <p:ext uri="{BB962C8B-B14F-4D97-AF65-F5344CB8AC3E}">
        <p14:creationId xmlns:p14="http://schemas.microsoft.com/office/powerpoint/2010/main" val="1726262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es-PE" sz="2400" dirty="0"/>
              <a:t>Los sistemas de jurisdicción ordinaria, la justicia de paz y la jurisdicción especial se reconocen plenamente en virtud de lo dispuesto en el artículo 149 de la Constitución y el Proyecto de Ley de Coordinación Intercultural de la Justicia la validez de sus decisiones, siempre y cuando estas hayan sido legitimas en el marco de las normas propias de sus sistema de justicia y no excedan los límites establecidos en el presente protocolo. </a:t>
            </a:r>
            <a:endParaRPr lang="es-PE" sz="2400" dirty="0" smtClean="0"/>
          </a:p>
          <a:p>
            <a:pPr algn="just"/>
            <a:endParaRPr lang="es-PE" sz="2400" dirty="0"/>
          </a:p>
          <a:p>
            <a:pPr algn="just"/>
            <a:r>
              <a:rPr lang="es-PE" sz="2400" dirty="0" smtClean="0"/>
              <a:t>Las autoridades de los sistemas de justicia reconocen plenamente la validez y vigencia de las decisiones adoptadas en otros sistemas de justicia. </a:t>
            </a:r>
            <a:endParaRPr lang="es-ES_tradnl" sz="2400" dirty="0" smtClean="0"/>
          </a:p>
          <a:p>
            <a:pPr algn="just"/>
            <a:endParaRPr lang="es-ES_tradnl" sz="2400" dirty="0"/>
          </a:p>
          <a:p>
            <a:endParaRPr lang="en-US" dirty="0"/>
          </a:p>
        </p:txBody>
      </p:sp>
      <p:sp>
        <p:nvSpPr>
          <p:cNvPr id="2" name="Title 1"/>
          <p:cNvSpPr>
            <a:spLocks noGrp="1"/>
          </p:cNvSpPr>
          <p:nvPr>
            <p:ph type="title"/>
          </p:nvPr>
        </p:nvSpPr>
        <p:spPr/>
        <p:txBody>
          <a:bodyPr>
            <a:normAutofit/>
          </a:bodyPr>
          <a:lstStyle/>
          <a:p>
            <a:r>
              <a:rPr lang="es-PE" sz="3600" dirty="0" smtClean="0"/>
              <a:t>Reconocimiento mutuo de decisiones</a:t>
            </a:r>
            <a:endParaRPr lang="en-US" sz="3600" dirty="0"/>
          </a:p>
        </p:txBody>
      </p:sp>
    </p:spTree>
    <p:extLst>
      <p:ext uri="{BB962C8B-B14F-4D97-AF65-F5344CB8AC3E}">
        <p14:creationId xmlns:p14="http://schemas.microsoft.com/office/powerpoint/2010/main" val="3585270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marL="0" indent="0">
              <a:buNone/>
            </a:pPr>
            <a:r>
              <a:rPr lang="es-PE" dirty="0"/>
              <a:t> </a:t>
            </a:r>
            <a:endParaRPr lang="es-ES_tradnl" dirty="0"/>
          </a:p>
          <a:p>
            <a:pPr algn="just"/>
            <a:r>
              <a:rPr lang="es-PE" dirty="0"/>
              <a:t>Cuando una decisión proveniente de la jurisdicción especial exceda los límites establecidos en el presente protocolo y signifique una vulneración de los derechos fundamentales establecidos en la Constitución o de los derechos humanos reconocidos internacionalmente, corresponderá a la autoridad de la jurisdicción ordinaria revocar la decisión y restablecer la garantía de los derechos, para solicitar una nueva decisión a la jurisdicción especial acorde con dichos límites. </a:t>
            </a:r>
            <a:endParaRPr lang="es-PE" dirty="0" smtClean="0"/>
          </a:p>
          <a:p>
            <a:pPr marL="0" indent="0" algn="just">
              <a:buNone/>
            </a:pPr>
            <a:endParaRPr lang="es-PE" dirty="0" smtClean="0"/>
          </a:p>
          <a:p>
            <a:pPr algn="just"/>
            <a:r>
              <a:rPr lang="es-PE" dirty="0" smtClean="0"/>
              <a:t>Para </a:t>
            </a:r>
            <a:r>
              <a:rPr lang="es-PE" dirty="0"/>
              <a:t>ello la persona que considere vulnerados sus derechos fundamentales o sus derechos humanos deberá solicitar la via del amparo a fin de habiitar a las autoridades ed la jurisdicción ordinaria la capacidad para restablecer la garantía de  los derechos. </a:t>
            </a:r>
            <a:endParaRPr lang="es-ES_tradnl" dirty="0"/>
          </a:p>
          <a:p>
            <a:pPr algn="just"/>
            <a:endParaRPr lang="en-US" dirty="0"/>
          </a:p>
        </p:txBody>
      </p:sp>
      <p:sp>
        <p:nvSpPr>
          <p:cNvPr id="2" name="Title 1"/>
          <p:cNvSpPr>
            <a:spLocks noGrp="1"/>
          </p:cNvSpPr>
          <p:nvPr>
            <p:ph type="title"/>
          </p:nvPr>
        </p:nvSpPr>
        <p:spPr/>
        <p:txBody>
          <a:bodyPr>
            <a:normAutofit/>
          </a:bodyPr>
          <a:lstStyle/>
          <a:p>
            <a:pPr algn="ctr"/>
            <a:r>
              <a:rPr lang="es-PE" sz="3200" dirty="0" smtClean="0"/>
              <a:t>Reconocimiento mutuo de decisiones</a:t>
            </a:r>
            <a:endParaRPr lang="en-US" sz="3200" dirty="0"/>
          </a:p>
        </p:txBody>
      </p:sp>
    </p:spTree>
    <p:extLst>
      <p:ext uri="{BB962C8B-B14F-4D97-AF65-F5344CB8AC3E}">
        <p14:creationId xmlns:p14="http://schemas.microsoft.com/office/powerpoint/2010/main" val="12466530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r>
              <a:rPr lang="es-PE" sz="2400" dirty="0"/>
              <a:t>Tanto las instituciones de la jurisdicción ordinaria, como de la justicia de paz como de la jurisdicción especial prestarán apoyo en las acciones de concreción de la coordinación intercultural de la </a:t>
            </a:r>
            <a:r>
              <a:rPr lang="es-PE" sz="2400" dirty="0" smtClean="0"/>
              <a:t>justicia</a:t>
            </a:r>
            <a:r>
              <a:rPr lang="es-ES_tradnl" sz="2400" dirty="0" smtClean="0"/>
              <a:t>.</a:t>
            </a:r>
          </a:p>
          <a:p>
            <a:pPr marL="0" indent="0" algn="just">
              <a:buNone/>
            </a:pPr>
            <a:endParaRPr lang="es-ES_tradnl" sz="2400" dirty="0" smtClean="0">
              <a:effectLst/>
            </a:endParaRPr>
          </a:p>
          <a:p>
            <a:pPr algn="just"/>
            <a:r>
              <a:rPr lang="es-PE" sz="2400" dirty="0" smtClean="0"/>
              <a:t>Entre estas instituciones destacan la </a:t>
            </a:r>
            <a:r>
              <a:rPr lang="es-PE" sz="2400" dirty="0"/>
              <a:t>ONAJUP, las ODAJUP, el Ministerio público, el Ministerio de Justicia, el Ministerio de Cultural, el Ministerio de la Mujer y de Poblaciones Vulnerables, la Defensoria del Pueblo, la Policía Nacional, así como las autoridades ronderas y comunitarias</a:t>
            </a:r>
            <a:r>
              <a:rPr lang="es-ES_tradnl" sz="2400" dirty="0" smtClean="0">
                <a:effectLst/>
              </a:rPr>
              <a:t> </a:t>
            </a:r>
            <a:endParaRPr lang="en-US" sz="2400" dirty="0"/>
          </a:p>
        </p:txBody>
      </p:sp>
      <p:sp>
        <p:nvSpPr>
          <p:cNvPr id="2" name="Title 1"/>
          <p:cNvSpPr>
            <a:spLocks noGrp="1"/>
          </p:cNvSpPr>
          <p:nvPr>
            <p:ph type="title"/>
          </p:nvPr>
        </p:nvSpPr>
        <p:spPr/>
        <p:txBody>
          <a:bodyPr>
            <a:normAutofit/>
          </a:bodyPr>
          <a:lstStyle/>
          <a:p>
            <a:pPr algn="ctr"/>
            <a:r>
              <a:rPr lang="es-PE" sz="3200" dirty="0"/>
              <a:t>Mecanismos de apoyo institucional </a:t>
            </a:r>
            <a:endParaRPr lang="en-US" sz="3200" dirty="0"/>
          </a:p>
        </p:txBody>
      </p:sp>
    </p:spTree>
    <p:extLst>
      <p:ext uri="{BB962C8B-B14F-4D97-AF65-F5344CB8AC3E}">
        <p14:creationId xmlns:p14="http://schemas.microsoft.com/office/powerpoint/2010/main" val="28889188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es-PE" sz="2400" dirty="0"/>
              <a:t>La cooperación se regira por el principio de </a:t>
            </a:r>
            <a:r>
              <a:rPr lang="es-PE" sz="2400" dirty="0" smtClean="0"/>
              <a:t>reciprocidad.</a:t>
            </a:r>
          </a:p>
          <a:p>
            <a:pPr marL="0" indent="0" algn="just">
              <a:buNone/>
            </a:pPr>
            <a:endParaRPr lang="es-PE" sz="2400" dirty="0" smtClean="0"/>
          </a:p>
          <a:p>
            <a:pPr algn="just"/>
            <a:r>
              <a:rPr lang="es-PE" sz="2400" dirty="0" smtClean="0"/>
              <a:t>Se </a:t>
            </a:r>
            <a:r>
              <a:rPr lang="es-PE" sz="2400" dirty="0"/>
              <a:t>iniciará siempre que una autoridad requirente remita a una autoridad requerida una solicitud que detalle el acto de colaboración que requiera, asi como la finalidad del mismo, precisando, además, los datos pertinentes que hagan viable cumplir con la asistencia </a:t>
            </a:r>
            <a:r>
              <a:rPr lang="es-PE" sz="2400" dirty="0" smtClean="0"/>
              <a:t>solicitada</a:t>
            </a:r>
            <a:r>
              <a:rPr lang="es-ES_tradnl" sz="2400" dirty="0" smtClean="0"/>
              <a:t>.</a:t>
            </a:r>
          </a:p>
          <a:p>
            <a:pPr marL="0" indent="0" algn="just">
              <a:buNone/>
            </a:pPr>
            <a:endParaRPr lang="es-ES_tradnl" sz="2400" dirty="0" smtClean="0">
              <a:effectLst/>
            </a:endParaRPr>
          </a:p>
          <a:p>
            <a:pPr algn="just"/>
            <a:r>
              <a:rPr lang="es-PE" sz="2400" dirty="0"/>
              <a:t>La cooperación con el resto de sistemas de justica no admite excepciones y se convierte en una obligación inmediata para las autoridades requeridas</a:t>
            </a:r>
            <a:r>
              <a:rPr lang="es-ES_tradnl" sz="2400" dirty="0" smtClean="0">
                <a:effectLst/>
              </a:rPr>
              <a:t> </a:t>
            </a:r>
            <a:endParaRPr lang="en-US" sz="2400" dirty="0"/>
          </a:p>
        </p:txBody>
      </p:sp>
      <p:sp>
        <p:nvSpPr>
          <p:cNvPr id="2" name="Title 1"/>
          <p:cNvSpPr>
            <a:spLocks noGrp="1"/>
          </p:cNvSpPr>
          <p:nvPr>
            <p:ph type="title"/>
          </p:nvPr>
        </p:nvSpPr>
        <p:spPr/>
        <p:txBody>
          <a:bodyPr/>
          <a:lstStyle/>
          <a:p>
            <a:pPr algn="ctr"/>
            <a:r>
              <a:rPr lang="es-PE" sz="3200" dirty="0" smtClean="0"/>
              <a:t>Actos de cooperación</a:t>
            </a:r>
            <a:endParaRPr lang="en-US" sz="3200" dirty="0"/>
          </a:p>
        </p:txBody>
      </p:sp>
    </p:spTree>
    <p:extLst>
      <p:ext uri="{BB962C8B-B14F-4D97-AF65-F5344CB8AC3E}">
        <p14:creationId xmlns:p14="http://schemas.microsoft.com/office/powerpoint/2010/main" val="1622615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lgn="just"/>
            <a:r>
              <a:rPr lang="es-PE" sz="2400" dirty="0"/>
              <a:t>Entre los actos de cooperación que pueden y deben existir entre los sistemas de justicia se promocionará especialmente:</a:t>
            </a:r>
            <a:endParaRPr lang="es-ES_tradnl" sz="2400" dirty="0"/>
          </a:p>
          <a:p>
            <a:pPr lvl="4" algn="just"/>
            <a:r>
              <a:rPr lang="es-PE" sz="2400" dirty="0"/>
              <a:t>Práctica e intercambio de pruebas</a:t>
            </a:r>
            <a:endParaRPr lang="es-ES_tradnl" sz="2400" dirty="0" smtClean="0">
              <a:effectLst/>
            </a:endParaRPr>
          </a:p>
          <a:p>
            <a:pPr lvl="4" algn="just"/>
            <a:r>
              <a:rPr lang="es-PE" sz="2400" dirty="0"/>
              <a:t>Busqueda y detención de personas</a:t>
            </a:r>
            <a:endParaRPr lang="es-ES_tradnl" sz="2400" dirty="0" smtClean="0">
              <a:effectLst/>
            </a:endParaRPr>
          </a:p>
          <a:p>
            <a:pPr lvl="4" algn="just"/>
            <a:r>
              <a:rPr lang="es-PE" sz="2400" dirty="0"/>
              <a:t>Realización de comunicaciones y notificaciones</a:t>
            </a:r>
            <a:endParaRPr lang="es-ES_tradnl" sz="2400" dirty="0" smtClean="0">
              <a:effectLst/>
            </a:endParaRPr>
          </a:p>
          <a:p>
            <a:pPr lvl="4" algn="just"/>
            <a:r>
              <a:rPr lang="es-PE" sz="2400" dirty="0"/>
              <a:t>Identificación, incautación o decomiso de bienes, y otras medidas de ejecución forzada. </a:t>
            </a:r>
            <a:endParaRPr lang="es-ES_tradnl" sz="2400" dirty="0" smtClean="0">
              <a:effectLst/>
            </a:endParaRPr>
          </a:p>
          <a:p>
            <a:pPr lvl="4" algn="just"/>
            <a:r>
              <a:rPr lang="es-PE" sz="2400" dirty="0"/>
              <a:t>Realización de pericias especializadas</a:t>
            </a:r>
            <a:endParaRPr lang="es-ES_tradnl" sz="2400" dirty="0" smtClean="0">
              <a:effectLst/>
            </a:endParaRPr>
          </a:p>
          <a:p>
            <a:pPr lvl="4" algn="just"/>
            <a:r>
              <a:rPr lang="es-PE" sz="2400" dirty="0"/>
              <a:t>Ejecución de sentencias o resoluciones (entre ellas deciones o acuerdos conciliatorios de la jurisdicción especial y ejecución de medidas de protección)</a:t>
            </a:r>
            <a:endParaRPr lang="es-ES_tradnl" sz="2400" dirty="0" smtClean="0">
              <a:effectLst/>
            </a:endParaRPr>
          </a:p>
          <a:p>
            <a:pPr lvl="4" algn="just"/>
            <a:r>
              <a:rPr lang="es-PE" sz="2400" dirty="0"/>
              <a:t>Otros actos o diligencias que resulten pertinentes</a:t>
            </a:r>
            <a:endParaRPr lang="es-ES_tradnl" sz="2400" dirty="0" smtClean="0">
              <a:effectLst/>
            </a:endParaRPr>
          </a:p>
          <a:p>
            <a:endParaRPr lang="en-US" dirty="0"/>
          </a:p>
        </p:txBody>
      </p:sp>
      <p:sp>
        <p:nvSpPr>
          <p:cNvPr id="2" name="Title 1"/>
          <p:cNvSpPr>
            <a:spLocks noGrp="1"/>
          </p:cNvSpPr>
          <p:nvPr>
            <p:ph type="title"/>
          </p:nvPr>
        </p:nvSpPr>
        <p:spPr/>
        <p:txBody>
          <a:bodyPr/>
          <a:lstStyle/>
          <a:p>
            <a:pPr algn="ctr"/>
            <a:r>
              <a:rPr lang="es-PE" sz="3200" dirty="0" smtClean="0"/>
              <a:t>Actos de cooperación</a:t>
            </a:r>
            <a:endParaRPr lang="en-US" sz="3200" dirty="0"/>
          </a:p>
        </p:txBody>
      </p:sp>
    </p:spTree>
    <p:extLst>
      <p:ext uri="{BB962C8B-B14F-4D97-AF65-F5344CB8AC3E}">
        <p14:creationId xmlns:p14="http://schemas.microsoft.com/office/powerpoint/2010/main" val="2006683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lgn="just"/>
            <a:r>
              <a:rPr lang="es-PE" sz="2400" dirty="0"/>
              <a:t>La coordinación intercultural es un deber </a:t>
            </a:r>
            <a:r>
              <a:rPr lang="es-PE" sz="2400" dirty="0" smtClean="0"/>
              <a:t>y una obligación para </a:t>
            </a:r>
            <a:r>
              <a:rPr lang="es-PE" sz="2400" dirty="0"/>
              <a:t>la jurisdicción ordinaria, la justicia de paz y la jurisdicción </a:t>
            </a:r>
            <a:r>
              <a:rPr lang="es-PE" sz="2400" dirty="0" smtClean="0"/>
              <a:t>especial</a:t>
            </a:r>
            <a:r>
              <a:rPr lang="es-ES_tradnl" sz="2400" dirty="0" smtClean="0"/>
              <a:t>.</a:t>
            </a:r>
          </a:p>
          <a:p>
            <a:pPr marL="0" indent="0" algn="just">
              <a:buNone/>
            </a:pPr>
            <a:endParaRPr lang="es-ES_tradnl" sz="2400" dirty="0" smtClean="0">
              <a:effectLst/>
            </a:endParaRPr>
          </a:p>
          <a:p>
            <a:pPr algn="just"/>
            <a:r>
              <a:rPr lang="es-PE" sz="2400" dirty="0"/>
              <a:t>Se regirá por el principio de reciprocidad. </a:t>
            </a:r>
            <a:endParaRPr lang="es-PE" sz="2400" dirty="0" smtClean="0"/>
          </a:p>
          <a:p>
            <a:pPr marL="0" indent="0" algn="just">
              <a:buNone/>
            </a:pPr>
            <a:endParaRPr lang="es-PE" sz="2400" dirty="0" smtClean="0"/>
          </a:p>
          <a:p>
            <a:pPr algn="just"/>
            <a:r>
              <a:rPr lang="es-PE" sz="2400" dirty="0" smtClean="0"/>
              <a:t>La </a:t>
            </a:r>
            <a:r>
              <a:rPr lang="es-PE" sz="2400" dirty="0"/>
              <a:t>coordinación evitará la duplicidad de procedimientos y el doble juzgamiento ante sistemas de justicia </a:t>
            </a:r>
            <a:r>
              <a:rPr lang="es-PE" sz="2400" dirty="0" smtClean="0"/>
              <a:t>diferente</a:t>
            </a:r>
            <a:r>
              <a:rPr lang="es-ES_tradnl" sz="2400" dirty="0" smtClean="0"/>
              <a:t>. </a:t>
            </a:r>
          </a:p>
          <a:p>
            <a:pPr marL="0" indent="0" algn="just">
              <a:buNone/>
            </a:pPr>
            <a:endParaRPr lang="es-ES_tradnl" sz="2400" dirty="0" smtClean="0"/>
          </a:p>
          <a:p>
            <a:pPr algn="just"/>
            <a:r>
              <a:rPr lang="es-PE" sz="2400" dirty="0" smtClean="0"/>
              <a:t>La </a:t>
            </a:r>
            <a:r>
              <a:rPr lang="es-PE" sz="2400" dirty="0"/>
              <a:t>autoridad requirente enviará una solicitud de coordinación a la autoridad requeridad, detallando el alcance y finalidad de la coordinación.  La autoridad requerida debera manifestar su conformidad igualmente de manera oral o por </a:t>
            </a:r>
            <a:r>
              <a:rPr lang="es-PE" sz="2400" dirty="0" smtClean="0"/>
              <a:t>escrito</a:t>
            </a:r>
            <a:r>
              <a:rPr lang="es-ES_tradnl" sz="2400" dirty="0"/>
              <a:t>.</a:t>
            </a:r>
            <a:endParaRPr lang="en-US" sz="2400" dirty="0"/>
          </a:p>
        </p:txBody>
      </p:sp>
      <p:sp>
        <p:nvSpPr>
          <p:cNvPr id="2" name="Title 1"/>
          <p:cNvSpPr>
            <a:spLocks noGrp="1"/>
          </p:cNvSpPr>
          <p:nvPr>
            <p:ph type="title"/>
          </p:nvPr>
        </p:nvSpPr>
        <p:spPr/>
        <p:txBody>
          <a:bodyPr>
            <a:normAutofit/>
          </a:bodyPr>
          <a:lstStyle/>
          <a:p>
            <a:pPr algn="ctr"/>
            <a:r>
              <a:rPr lang="es-PE" sz="3200" dirty="0" smtClean="0"/>
              <a:t>Coordinación entre la jurisdicción ordinaria, la justicia de paz y la justicia especial</a:t>
            </a:r>
            <a:endParaRPr lang="en-US" sz="3200" dirty="0"/>
          </a:p>
        </p:txBody>
      </p:sp>
    </p:spTree>
    <p:extLst>
      <p:ext uri="{BB962C8B-B14F-4D97-AF65-F5344CB8AC3E}">
        <p14:creationId xmlns:p14="http://schemas.microsoft.com/office/powerpoint/2010/main" val="1500618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r>
              <a:rPr lang="es-PE" sz="2400" dirty="0" smtClean="0"/>
              <a:t>Entre la justicia </a:t>
            </a:r>
            <a:r>
              <a:rPr lang="es-PE" sz="2400" dirty="0"/>
              <a:t>de paz y la jurisdicción especial la coordinación se focalizará en todas aquellas acciones que puedan surgir dentro del ámbito de competencias de cualquiera de los dos sistemas de justicia. </a:t>
            </a:r>
            <a:r>
              <a:rPr lang="es-PE" sz="2400" dirty="0" smtClean="0"/>
              <a:t>Especialmente : </a:t>
            </a:r>
          </a:p>
          <a:p>
            <a:pPr marL="0" indent="0" algn="just">
              <a:buNone/>
            </a:pPr>
            <a:endParaRPr lang="es-ES_tradnl" sz="2400" dirty="0"/>
          </a:p>
          <a:p>
            <a:pPr lvl="1" algn="just"/>
            <a:r>
              <a:rPr lang="es-PE" sz="2400" dirty="0"/>
              <a:t>La delegación mutua de funciones en función de las circunstancias y los casos específicos.</a:t>
            </a:r>
            <a:endParaRPr lang="es-ES_tradnl" sz="2400" dirty="0" smtClean="0">
              <a:effectLst/>
            </a:endParaRPr>
          </a:p>
          <a:p>
            <a:pPr lvl="1" algn="just"/>
            <a:r>
              <a:rPr lang="es-PE" sz="2400" dirty="0"/>
              <a:t>La aplicación de sanciones comunitarias y mandatos de comparecencia</a:t>
            </a:r>
            <a:endParaRPr lang="es-ES_tradnl" sz="2400" dirty="0" smtClean="0">
              <a:effectLst/>
            </a:endParaRPr>
          </a:p>
          <a:p>
            <a:pPr lvl="1" algn="just"/>
            <a:r>
              <a:rPr lang="es-PE" sz="2400" dirty="0"/>
              <a:t>La representación del Estado en actos comunitarios. </a:t>
            </a:r>
            <a:endParaRPr lang="es-ES_tradnl" sz="2400" dirty="0" smtClean="0">
              <a:effectLst/>
            </a:endParaRPr>
          </a:p>
          <a:p>
            <a:endParaRPr lang="en-US" dirty="0"/>
          </a:p>
        </p:txBody>
      </p:sp>
      <p:sp>
        <p:nvSpPr>
          <p:cNvPr id="2" name="Title 1"/>
          <p:cNvSpPr>
            <a:spLocks noGrp="1"/>
          </p:cNvSpPr>
          <p:nvPr>
            <p:ph type="title"/>
          </p:nvPr>
        </p:nvSpPr>
        <p:spPr/>
        <p:txBody>
          <a:bodyPr>
            <a:normAutofit/>
          </a:bodyPr>
          <a:lstStyle/>
          <a:p>
            <a:pPr algn="ctr"/>
            <a:r>
              <a:rPr lang="es-PE" sz="3200" dirty="0" smtClean="0"/>
              <a:t>Coordinación entre la jurisdicción ordinaria, la justicia de paz y la justicia especial</a:t>
            </a:r>
            <a:endParaRPr lang="en-US" sz="3200" dirty="0"/>
          </a:p>
        </p:txBody>
      </p:sp>
    </p:spTree>
    <p:extLst>
      <p:ext uri="{BB962C8B-B14F-4D97-AF65-F5344CB8AC3E}">
        <p14:creationId xmlns:p14="http://schemas.microsoft.com/office/powerpoint/2010/main" val="25827427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s-PE" sz="2400" dirty="0" smtClean="0"/>
              <a:t>Entre la </a:t>
            </a:r>
            <a:r>
              <a:rPr lang="es-PE" sz="2400" dirty="0"/>
              <a:t>jurisdicción ordinaria y la justicia de Paz las acciones en las que podrán establecer relaciones de coordinación se centrarán en</a:t>
            </a:r>
            <a:r>
              <a:rPr lang="es-PE" dirty="0"/>
              <a:t>: </a:t>
            </a:r>
            <a:endParaRPr lang="es-PE" dirty="0" smtClean="0"/>
          </a:p>
          <a:p>
            <a:pPr marL="0" indent="0" algn="just">
              <a:buNone/>
            </a:pPr>
            <a:endParaRPr lang="es-ES_tradnl" dirty="0"/>
          </a:p>
          <a:p>
            <a:pPr lvl="1"/>
            <a:r>
              <a:rPr lang="es-PE" sz="2400" dirty="0"/>
              <a:t>Exhortos</a:t>
            </a:r>
            <a:endParaRPr lang="es-ES_tradnl" sz="2400" dirty="0" smtClean="0">
              <a:effectLst/>
            </a:endParaRPr>
          </a:p>
          <a:p>
            <a:pPr lvl="1"/>
            <a:r>
              <a:rPr lang="es-PE" sz="2400" dirty="0"/>
              <a:t>Notificaciones.</a:t>
            </a:r>
            <a:endParaRPr lang="es-ES_tradnl" sz="2400" dirty="0" smtClean="0">
              <a:effectLst/>
            </a:endParaRPr>
          </a:p>
          <a:p>
            <a:pPr lvl="1"/>
            <a:r>
              <a:rPr lang="es-PE" sz="2400" dirty="0"/>
              <a:t>Declaraciones testimoniales</a:t>
            </a:r>
            <a:endParaRPr lang="es-ES_tradnl" sz="2400" dirty="0" smtClean="0">
              <a:effectLst/>
            </a:endParaRPr>
          </a:p>
          <a:p>
            <a:pPr lvl="1"/>
            <a:r>
              <a:rPr lang="es-PE" sz="2400" dirty="0"/>
              <a:t>Inspecciones judiciales</a:t>
            </a:r>
            <a:endParaRPr lang="es-ES_tradnl" sz="2400" dirty="0" smtClean="0">
              <a:effectLst/>
            </a:endParaRPr>
          </a:p>
          <a:p>
            <a:pPr lvl="1"/>
            <a:r>
              <a:rPr lang="es-PE" sz="2400" dirty="0"/>
              <a:t>Otros actos requeridos por la jurisdicción ordinaria</a:t>
            </a:r>
            <a:endParaRPr lang="es-ES_tradnl" sz="2400" dirty="0" smtClean="0">
              <a:effectLst/>
            </a:endParaRPr>
          </a:p>
          <a:p>
            <a:endParaRPr lang="es-ES_tradnl" dirty="0"/>
          </a:p>
          <a:p>
            <a:endParaRPr lang="en-US" dirty="0"/>
          </a:p>
        </p:txBody>
      </p:sp>
      <p:sp>
        <p:nvSpPr>
          <p:cNvPr id="2" name="Title 1"/>
          <p:cNvSpPr>
            <a:spLocks noGrp="1"/>
          </p:cNvSpPr>
          <p:nvPr>
            <p:ph type="title"/>
          </p:nvPr>
        </p:nvSpPr>
        <p:spPr/>
        <p:txBody>
          <a:bodyPr>
            <a:normAutofit/>
          </a:bodyPr>
          <a:lstStyle/>
          <a:p>
            <a:pPr algn="ctr"/>
            <a:r>
              <a:rPr lang="es-PE" sz="3200" dirty="0" smtClean="0"/>
              <a:t>Coordinación entre la jurisdicción ordinaria, la justicia de paz y la justicia especial</a:t>
            </a:r>
            <a:endParaRPr lang="en-US" sz="3200" dirty="0"/>
          </a:p>
        </p:txBody>
      </p:sp>
    </p:spTree>
    <p:extLst>
      <p:ext uri="{BB962C8B-B14F-4D97-AF65-F5344CB8AC3E}">
        <p14:creationId xmlns:p14="http://schemas.microsoft.com/office/powerpoint/2010/main" val="55753418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smtClean="0"/>
              <a:t>Principios</a:t>
            </a:r>
            <a:endParaRPr lang="en-US" dirty="0" smtClean="0"/>
          </a:p>
          <a:p>
            <a:r>
              <a:rPr lang="en-US" dirty="0" err="1" smtClean="0"/>
              <a:t>Responsabilidades</a:t>
            </a:r>
            <a:r>
              <a:rPr lang="en-US" dirty="0" smtClean="0"/>
              <a:t>/</a:t>
            </a:r>
            <a:r>
              <a:rPr lang="en-US" dirty="0" err="1" smtClean="0"/>
              <a:t>deberes</a:t>
            </a:r>
            <a:endParaRPr lang="en-US" dirty="0" smtClean="0"/>
          </a:p>
          <a:p>
            <a:r>
              <a:rPr lang="en-US" dirty="0" err="1" smtClean="0"/>
              <a:t>Competencias</a:t>
            </a:r>
            <a:r>
              <a:rPr lang="en-US" dirty="0" smtClean="0"/>
              <a:t>/</a:t>
            </a:r>
            <a:r>
              <a:rPr lang="en-US" dirty="0" err="1" smtClean="0"/>
              <a:t>fueros</a:t>
            </a:r>
            <a:endParaRPr lang="en-US" dirty="0" smtClean="0"/>
          </a:p>
          <a:p>
            <a:r>
              <a:rPr lang="en-US" dirty="0" err="1" smtClean="0"/>
              <a:t>Funcionamiento</a:t>
            </a:r>
            <a:r>
              <a:rPr lang="en-US" dirty="0" smtClean="0"/>
              <a:t> de la </a:t>
            </a:r>
            <a:r>
              <a:rPr lang="en-US" dirty="0" err="1" smtClean="0"/>
              <a:t>coordinación</a:t>
            </a:r>
            <a:endParaRPr lang="en-US" dirty="0"/>
          </a:p>
        </p:txBody>
      </p:sp>
      <p:sp>
        <p:nvSpPr>
          <p:cNvPr id="2" name="Title 1"/>
          <p:cNvSpPr>
            <a:spLocks noGrp="1"/>
          </p:cNvSpPr>
          <p:nvPr>
            <p:ph type="title"/>
          </p:nvPr>
        </p:nvSpPr>
        <p:spPr/>
        <p:txBody>
          <a:bodyPr/>
          <a:lstStyle/>
          <a:p>
            <a:r>
              <a:rPr lang="en-US" dirty="0" smtClean="0"/>
              <a:t>ESQUEMA</a:t>
            </a:r>
            <a:endParaRPr lang="en-US" dirty="0"/>
          </a:p>
        </p:txBody>
      </p:sp>
    </p:spTree>
    <p:extLst>
      <p:ext uri="{BB962C8B-B14F-4D97-AF65-F5344CB8AC3E}">
        <p14:creationId xmlns:p14="http://schemas.microsoft.com/office/powerpoint/2010/main" val="7305176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s-PE" sz="2400" dirty="0" smtClean="0"/>
              <a:t>Entre la </a:t>
            </a:r>
            <a:r>
              <a:rPr lang="es-PE" sz="2400" dirty="0"/>
              <a:t>jurisdicción ordinaria y la jurisdicción especial las acciones que permiten establecer relaciones de coordinación </a:t>
            </a:r>
            <a:r>
              <a:rPr lang="es-PE" sz="2400" dirty="0" smtClean="0"/>
              <a:t>son:</a:t>
            </a:r>
            <a:endParaRPr lang="es-ES_tradnl" sz="2400" dirty="0" smtClean="0"/>
          </a:p>
          <a:p>
            <a:pPr lvl="1"/>
            <a:r>
              <a:rPr lang="es-PE" sz="2400" dirty="0" smtClean="0"/>
              <a:t>Levantamiento </a:t>
            </a:r>
            <a:r>
              <a:rPr lang="es-PE" sz="2400" dirty="0"/>
              <a:t>de cadáver; </a:t>
            </a:r>
            <a:endParaRPr lang="es-ES_tradnl" sz="2400" dirty="0"/>
          </a:p>
          <a:p>
            <a:pPr lvl="1"/>
            <a:r>
              <a:rPr lang="es-PE" sz="2400" dirty="0" smtClean="0"/>
              <a:t>Habeas </a:t>
            </a:r>
            <a:r>
              <a:rPr lang="es-PE" sz="2400" dirty="0"/>
              <a:t>corpus; </a:t>
            </a:r>
            <a:endParaRPr lang="es-ES_tradnl" sz="2400" dirty="0"/>
          </a:p>
          <a:p>
            <a:pPr lvl="1"/>
            <a:r>
              <a:rPr lang="es-PE" sz="2400" dirty="0" smtClean="0"/>
              <a:t>Derivación </a:t>
            </a:r>
            <a:r>
              <a:rPr lang="es-PE" sz="2400" dirty="0"/>
              <a:t>de casos; </a:t>
            </a:r>
            <a:endParaRPr lang="es-ES_tradnl" sz="2400" dirty="0"/>
          </a:p>
          <a:p>
            <a:pPr lvl="1"/>
            <a:r>
              <a:rPr lang="es-PE" sz="2400" dirty="0" smtClean="0"/>
              <a:t>Ejecución </a:t>
            </a:r>
            <a:r>
              <a:rPr lang="es-PE" sz="2400" dirty="0"/>
              <a:t>de sentencias, </a:t>
            </a:r>
            <a:endParaRPr lang="es-ES_tradnl" sz="2400" dirty="0" smtClean="0"/>
          </a:p>
          <a:p>
            <a:pPr lvl="1"/>
            <a:r>
              <a:rPr lang="es-PE" sz="2400" dirty="0" smtClean="0"/>
              <a:t>Actas </a:t>
            </a:r>
            <a:r>
              <a:rPr lang="es-PE" sz="2400" dirty="0"/>
              <a:t>de conciliación y sanciones; </a:t>
            </a:r>
            <a:endParaRPr lang="es-ES_tradnl" sz="2400" dirty="0"/>
          </a:p>
          <a:p>
            <a:pPr lvl="1"/>
            <a:r>
              <a:rPr lang="es-PE" sz="2400" dirty="0" smtClean="0"/>
              <a:t>Otras </a:t>
            </a:r>
            <a:r>
              <a:rPr lang="es-PE" sz="2400" dirty="0"/>
              <a:t>actuaciones requeridas por alguno de </a:t>
            </a:r>
            <a:r>
              <a:rPr lang="es-PE" sz="2400" dirty="0" smtClean="0"/>
              <a:t>los </a:t>
            </a:r>
            <a:r>
              <a:rPr lang="es-PE" sz="2400" dirty="0"/>
              <a:t>sistemas de justicia</a:t>
            </a:r>
            <a:endParaRPr lang="es-ES_tradnl" sz="2400" dirty="0"/>
          </a:p>
          <a:p>
            <a:endParaRPr lang="en-US" dirty="0"/>
          </a:p>
        </p:txBody>
      </p:sp>
      <p:sp>
        <p:nvSpPr>
          <p:cNvPr id="2" name="Title 1"/>
          <p:cNvSpPr>
            <a:spLocks noGrp="1"/>
          </p:cNvSpPr>
          <p:nvPr>
            <p:ph type="title"/>
          </p:nvPr>
        </p:nvSpPr>
        <p:spPr/>
        <p:txBody>
          <a:bodyPr>
            <a:normAutofit/>
          </a:bodyPr>
          <a:lstStyle/>
          <a:p>
            <a:pPr algn="ctr"/>
            <a:r>
              <a:rPr lang="es-PE" sz="3200" dirty="0" smtClean="0"/>
              <a:t>Coordinación entre la jurisdicción ordinaria, la justicia de paz y la justicia especial</a:t>
            </a:r>
            <a:endParaRPr lang="en-US" sz="3200" dirty="0"/>
          </a:p>
        </p:txBody>
      </p:sp>
    </p:spTree>
    <p:extLst>
      <p:ext uri="{BB962C8B-B14F-4D97-AF65-F5344CB8AC3E}">
        <p14:creationId xmlns:p14="http://schemas.microsoft.com/office/powerpoint/2010/main" val="370270235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es-PE" sz="2600" dirty="0" smtClean="0"/>
              <a:t>las </a:t>
            </a:r>
            <a:r>
              <a:rPr lang="es-PE" sz="2600" dirty="0"/>
              <a:t>autoridades correspondientes de cada sistema de justicia elaboraran procedimientos de coordinación en los que definiran las acciones de coordinación y los mecanismos para llevarlas a cabo. Entre estas acciones de coordinación se contemplará, entre otros: </a:t>
            </a:r>
            <a:endParaRPr lang="es-PE" sz="2600" dirty="0" smtClean="0"/>
          </a:p>
          <a:p>
            <a:pPr marL="114300" indent="0" algn="just">
              <a:buNone/>
            </a:pPr>
            <a:endParaRPr lang="es-ES_tradnl" sz="2600" dirty="0"/>
          </a:p>
          <a:p>
            <a:pPr lvl="1" algn="just"/>
            <a:r>
              <a:rPr lang="es-PE" dirty="0"/>
              <a:t>El establecimiento de sistemas de acceso transparente e información sobre hechos y antecedentes de personas. </a:t>
            </a:r>
            <a:endParaRPr lang="es-ES_tradnl" dirty="0" smtClean="0">
              <a:effectLst/>
            </a:endParaRPr>
          </a:p>
          <a:p>
            <a:pPr lvl="1" algn="just"/>
            <a:r>
              <a:rPr lang="es-PE" dirty="0"/>
              <a:t>El establecimiento de espacios de diálogo sobre la aplicación de los derechos fundamentales y los derechos humanos en sus resoluciones.</a:t>
            </a:r>
            <a:endParaRPr lang="es-ES_tradnl" dirty="0" smtClean="0">
              <a:effectLst/>
            </a:endParaRPr>
          </a:p>
          <a:p>
            <a:pPr lvl="1" algn="just"/>
            <a:r>
              <a:rPr lang="es-PE" dirty="0"/>
              <a:t>El establecimiento de espacios de diálogo u otras formas para el intercambio de experiencias sobre los métodos de resolución </a:t>
            </a:r>
            <a:r>
              <a:rPr lang="es-PE" dirty="0" smtClean="0"/>
              <a:t>de conflictos</a:t>
            </a:r>
            <a:r>
              <a:rPr lang="es-PE" dirty="0"/>
              <a:t>. </a:t>
            </a:r>
            <a:endParaRPr lang="es-ES_tradnl" dirty="0"/>
          </a:p>
          <a:p>
            <a:pPr lvl="1" algn="just"/>
            <a:r>
              <a:rPr lang="es-PE" dirty="0" smtClean="0"/>
              <a:t>La </a:t>
            </a:r>
            <a:r>
              <a:rPr lang="es-PE" dirty="0"/>
              <a:t>coordinación se desarrollará en condiciones de equidad, transparencia, solidaridad, participación y control  social, celeridad, oportunidad y gratuidad. </a:t>
            </a:r>
            <a:endParaRPr lang="es-ES_tradnl" dirty="0"/>
          </a:p>
          <a:p>
            <a:endParaRPr lang="en-US" dirty="0"/>
          </a:p>
        </p:txBody>
      </p:sp>
      <p:sp>
        <p:nvSpPr>
          <p:cNvPr id="2" name="Title 1"/>
          <p:cNvSpPr>
            <a:spLocks noGrp="1"/>
          </p:cNvSpPr>
          <p:nvPr>
            <p:ph type="title"/>
          </p:nvPr>
        </p:nvSpPr>
        <p:spPr/>
        <p:txBody>
          <a:bodyPr>
            <a:normAutofit/>
          </a:bodyPr>
          <a:lstStyle/>
          <a:p>
            <a:pPr algn="ctr"/>
            <a:r>
              <a:rPr lang="es-PE" sz="3200" dirty="0" smtClean="0"/>
              <a:t>Coordinación entre la jurisdicción ordinaria, la justicia de paz y la justicia especial</a:t>
            </a:r>
            <a:endParaRPr lang="en-US" sz="3200" dirty="0"/>
          </a:p>
        </p:txBody>
      </p:sp>
    </p:spTree>
    <p:extLst>
      <p:ext uri="{BB962C8B-B14F-4D97-AF65-F5344CB8AC3E}">
        <p14:creationId xmlns:p14="http://schemas.microsoft.com/office/powerpoint/2010/main" val="25197342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err="1" smtClean="0"/>
              <a:t>Respeto</a:t>
            </a:r>
            <a:r>
              <a:rPr lang="en-US" dirty="0" smtClean="0"/>
              <a:t> </a:t>
            </a:r>
            <a:r>
              <a:rPr lang="en-US" dirty="0" err="1" smtClean="0"/>
              <a:t>Mutuo</a:t>
            </a:r>
            <a:endParaRPr lang="en-US" dirty="0" smtClean="0"/>
          </a:p>
          <a:p>
            <a:r>
              <a:rPr lang="en-US" dirty="0" err="1" smtClean="0"/>
              <a:t>Conformidad</a:t>
            </a:r>
            <a:r>
              <a:rPr lang="en-US" dirty="0" smtClean="0"/>
              <a:t> con </a:t>
            </a:r>
            <a:r>
              <a:rPr lang="en-US" dirty="0" err="1" smtClean="0"/>
              <a:t>las</a:t>
            </a:r>
            <a:r>
              <a:rPr lang="en-US" dirty="0" smtClean="0"/>
              <a:t> </a:t>
            </a:r>
            <a:r>
              <a:rPr lang="en-US" dirty="0" err="1" smtClean="0"/>
              <a:t>normas</a:t>
            </a:r>
            <a:r>
              <a:rPr lang="en-US" dirty="0" smtClean="0"/>
              <a:t> </a:t>
            </a:r>
            <a:r>
              <a:rPr lang="en-US" dirty="0" err="1" smtClean="0"/>
              <a:t>internacionales</a:t>
            </a:r>
            <a:r>
              <a:rPr lang="en-US" dirty="0" smtClean="0"/>
              <a:t> de </a:t>
            </a:r>
            <a:r>
              <a:rPr lang="en-US" dirty="0" err="1" smtClean="0"/>
              <a:t>derechos</a:t>
            </a:r>
            <a:r>
              <a:rPr lang="en-US" dirty="0" smtClean="0"/>
              <a:t> </a:t>
            </a:r>
            <a:r>
              <a:rPr lang="en-US" dirty="0" err="1" smtClean="0"/>
              <a:t>humanos</a:t>
            </a:r>
            <a:r>
              <a:rPr lang="en-US" dirty="0" smtClean="0"/>
              <a:t>. </a:t>
            </a:r>
          </a:p>
          <a:p>
            <a:r>
              <a:rPr lang="en-US" dirty="0" err="1" smtClean="0"/>
              <a:t>Equidad</a:t>
            </a:r>
            <a:r>
              <a:rPr lang="en-US" dirty="0" smtClean="0"/>
              <a:t>, </a:t>
            </a:r>
            <a:r>
              <a:rPr lang="en-US" dirty="0" err="1" smtClean="0"/>
              <a:t>Transparencia</a:t>
            </a:r>
            <a:r>
              <a:rPr lang="en-US" dirty="0" smtClean="0"/>
              <a:t>, </a:t>
            </a:r>
            <a:r>
              <a:rPr lang="en-US" dirty="0" err="1" smtClean="0"/>
              <a:t>solidaridad</a:t>
            </a:r>
            <a:r>
              <a:rPr lang="en-US" dirty="0" smtClean="0"/>
              <a:t>, </a:t>
            </a:r>
            <a:r>
              <a:rPr lang="en-US" dirty="0" err="1" smtClean="0"/>
              <a:t>participación</a:t>
            </a:r>
            <a:r>
              <a:rPr lang="en-US" dirty="0" smtClean="0"/>
              <a:t> y control social, </a:t>
            </a:r>
            <a:r>
              <a:rPr lang="en-US" dirty="0" err="1" smtClean="0"/>
              <a:t>celeridad</a:t>
            </a:r>
            <a:r>
              <a:rPr lang="en-US" dirty="0" smtClean="0"/>
              <a:t>, </a:t>
            </a:r>
            <a:r>
              <a:rPr lang="en-US" dirty="0" err="1" smtClean="0"/>
              <a:t>oportunidad</a:t>
            </a:r>
            <a:r>
              <a:rPr lang="en-US" dirty="0" smtClean="0"/>
              <a:t>, </a:t>
            </a:r>
            <a:r>
              <a:rPr lang="en-US" dirty="0" err="1" smtClean="0"/>
              <a:t>gratuidad</a:t>
            </a:r>
            <a:r>
              <a:rPr lang="en-US" dirty="0" smtClean="0"/>
              <a:t> y </a:t>
            </a:r>
            <a:r>
              <a:rPr lang="en-US" dirty="0" err="1" smtClean="0"/>
              <a:t>flexibilidad</a:t>
            </a:r>
            <a:endParaRPr lang="en-US" dirty="0" smtClean="0"/>
          </a:p>
          <a:p>
            <a:r>
              <a:rPr lang="en-US" dirty="0" err="1" smtClean="0"/>
              <a:t>Proteccion</a:t>
            </a:r>
            <a:r>
              <a:rPr lang="en-US" dirty="0" smtClean="0"/>
              <a:t> </a:t>
            </a:r>
            <a:r>
              <a:rPr lang="en-US" dirty="0" err="1" smtClean="0"/>
              <a:t>jurisdicción</a:t>
            </a:r>
            <a:r>
              <a:rPr lang="en-US" dirty="0" smtClean="0"/>
              <a:t> especial</a:t>
            </a:r>
          </a:p>
          <a:p>
            <a:r>
              <a:rPr lang="en-US" dirty="0" smtClean="0"/>
              <a:t>Pro </a:t>
            </a:r>
            <a:r>
              <a:rPr lang="en-US" dirty="0" err="1" smtClean="0"/>
              <a:t>Homine</a:t>
            </a:r>
            <a:endParaRPr lang="en-US" dirty="0" smtClean="0"/>
          </a:p>
          <a:p>
            <a:r>
              <a:rPr lang="en-US" dirty="0" err="1" smtClean="0"/>
              <a:t>Coordinación</a:t>
            </a:r>
            <a:r>
              <a:rPr lang="en-US" dirty="0" smtClean="0"/>
              <a:t> y </a:t>
            </a:r>
            <a:r>
              <a:rPr lang="en-US" dirty="0" err="1" smtClean="0"/>
              <a:t>cooperación</a:t>
            </a:r>
            <a:endParaRPr lang="en-US" dirty="0" smtClean="0"/>
          </a:p>
          <a:p>
            <a:r>
              <a:rPr lang="en-US" dirty="0" err="1" smtClean="0"/>
              <a:t>Garantía</a:t>
            </a:r>
            <a:r>
              <a:rPr lang="en-US" dirty="0" smtClean="0"/>
              <a:t> en el </a:t>
            </a:r>
            <a:r>
              <a:rPr lang="en-US" dirty="0" err="1" smtClean="0"/>
              <a:t>acceso</a:t>
            </a:r>
            <a:r>
              <a:rPr lang="en-US" dirty="0" smtClean="0"/>
              <a:t> a la </a:t>
            </a:r>
            <a:r>
              <a:rPr lang="en-US" dirty="0" err="1" smtClean="0"/>
              <a:t>justicia</a:t>
            </a:r>
            <a:r>
              <a:rPr lang="en-US" dirty="0" smtClean="0"/>
              <a:t> y la </a:t>
            </a:r>
            <a:r>
              <a:rPr lang="en-US" dirty="0" err="1" smtClean="0"/>
              <a:t>tutela</a:t>
            </a:r>
            <a:r>
              <a:rPr lang="en-US" dirty="0" smtClean="0"/>
              <a:t> judicial </a:t>
            </a:r>
            <a:r>
              <a:rPr lang="en-US" dirty="0" err="1" smtClean="0"/>
              <a:t>efectiva</a:t>
            </a:r>
            <a:endParaRPr lang="en-US" dirty="0" smtClean="0"/>
          </a:p>
          <a:p>
            <a:r>
              <a:rPr lang="en-US" dirty="0" err="1" smtClean="0"/>
              <a:t>Reconocimiento</a:t>
            </a:r>
            <a:r>
              <a:rPr lang="en-US" dirty="0" smtClean="0"/>
              <a:t> de </a:t>
            </a:r>
            <a:r>
              <a:rPr lang="en-US" dirty="0" err="1" smtClean="0"/>
              <a:t>resoluciónes</a:t>
            </a:r>
            <a:endParaRPr lang="en-US" dirty="0" smtClean="0"/>
          </a:p>
          <a:p>
            <a:r>
              <a:rPr lang="en-US" dirty="0" err="1" smtClean="0"/>
              <a:t>Interculturalidad</a:t>
            </a:r>
            <a:endParaRPr lang="en-US" dirty="0" smtClean="0"/>
          </a:p>
          <a:p>
            <a:r>
              <a:rPr lang="en-US" dirty="0" err="1" smtClean="0"/>
              <a:t>Reciprocidad</a:t>
            </a:r>
            <a:endParaRPr lang="en-US" dirty="0"/>
          </a:p>
        </p:txBody>
      </p:sp>
      <p:sp>
        <p:nvSpPr>
          <p:cNvPr id="2" name="Title 1"/>
          <p:cNvSpPr>
            <a:spLocks noGrp="1"/>
          </p:cNvSpPr>
          <p:nvPr>
            <p:ph type="title"/>
          </p:nvPr>
        </p:nvSpPr>
        <p:spPr/>
        <p:txBody>
          <a:bodyPr/>
          <a:lstStyle/>
          <a:p>
            <a:r>
              <a:rPr lang="en-US" dirty="0" err="1" smtClean="0"/>
              <a:t>Principios</a:t>
            </a:r>
            <a:endParaRPr lang="en-US" dirty="0"/>
          </a:p>
        </p:txBody>
      </p:sp>
    </p:spTree>
    <p:extLst>
      <p:ext uri="{BB962C8B-B14F-4D97-AF65-F5344CB8AC3E}">
        <p14:creationId xmlns:p14="http://schemas.microsoft.com/office/powerpoint/2010/main" val="2837515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lgn="just"/>
            <a:r>
              <a:rPr lang="es-PE" sz="2600" dirty="0"/>
              <a:t>Las autoridades de la jurisdicción ordinaria, de la justicia de Paz y de la jurisdicción especial tienen la responsabilidad y el deber de establecer mecanismos de coordinación y cooperación como parte de su obligación de garantizar derechos. </a:t>
            </a:r>
            <a:endParaRPr lang="es-PE" sz="2600" dirty="0" smtClean="0"/>
          </a:p>
          <a:p>
            <a:pPr algn="just"/>
            <a:endParaRPr lang="es-ES_tradnl" sz="2600" dirty="0"/>
          </a:p>
          <a:p>
            <a:pPr algn="just"/>
            <a:r>
              <a:rPr lang="es-PE" sz="2600" dirty="0"/>
              <a:t>Las actividades de coordinación y cooperación se realizarán a partir de los principios de reciprocidad y flexibilidad. Su articulación se realizará por medio de la corresponsabilidad y la asistencia mutua para garantizar la convivencia armónica, los derechos individuales y colectivos y el acceso a la justicia de manera individual y colectiva</a:t>
            </a:r>
            <a:r>
              <a:rPr lang="es-ES_tradnl" sz="2600" dirty="0" smtClean="0">
                <a:effectLst/>
              </a:rPr>
              <a:t> </a:t>
            </a:r>
            <a:endParaRPr lang="en-US" sz="2600" dirty="0"/>
          </a:p>
        </p:txBody>
      </p:sp>
      <p:sp>
        <p:nvSpPr>
          <p:cNvPr id="2" name="Title 1"/>
          <p:cNvSpPr>
            <a:spLocks noGrp="1"/>
          </p:cNvSpPr>
          <p:nvPr>
            <p:ph type="title"/>
          </p:nvPr>
        </p:nvSpPr>
        <p:spPr/>
        <p:txBody>
          <a:bodyPr/>
          <a:lstStyle/>
          <a:p>
            <a:pPr algn="ctr"/>
            <a:r>
              <a:rPr lang="en-US" sz="3200" dirty="0" err="1" smtClean="0"/>
              <a:t>Responsabilidades</a:t>
            </a:r>
            <a:r>
              <a:rPr lang="en-US" sz="3200" dirty="0" smtClean="0"/>
              <a:t>/</a:t>
            </a:r>
            <a:r>
              <a:rPr lang="en-US" sz="3200" dirty="0" err="1" smtClean="0"/>
              <a:t>Deberes</a:t>
            </a:r>
            <a:endParaRPr lang="en-US" sz="3200" dirty="0"/>
          </a:p>
        </p:txBody>
      </p:sp>
    </p:spTree>
    <p:extLst>
      <p:ext uri="{BB962C8B-B14F-4D97-AF65-F5344CB8AC3E}">
        <p14:creationId xmlns:p14="http://schemas.microsoft.com/office/powerpoint/2010/main" val="3025537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lgn="just"/>
            <a:r>
              <a:rPr lang="es-PE" dirty="0" smtClean="0"/>
              <a:t>Las </a:t>
            </a:r>
            <a:r>
              <a:rPr lang="es-PE" dirty="0"/>
              <a:t>actividades de coordinación y cooperación se desarrollarán aplicando las  sigiuentes políticas</a:t>
            </a:r>
            <a:r>
              <a:rPr lang="es-PE" dirty="0" smtClean="0"/>
              <a:t>:</a:t>
            </a:r>
          </a:p>
          <a:p>
            <a:pPr marL="0" indent="0" algn="just">
              <a:buNone/>
            </a:pPr>
            <a:endParaRPr lang="es-ES_tradnl" dirty="0"/>
          </a:p>
          <a:p>
            <a:pPr lvl="1" algn="just"/>
            <a:r>
              <a:rPr lang="es-PE" dirty="0"/>
              <a:t>El encuentro entre autoridades de diferentes sistemas de justicia debe evitar generar o incrementar tensiones, En estos casos debe fomentarse la cordialidad y el respeto mutuo promoviendo un clima de confianza.</a:t>
            </a:r>
            <a:endParaRPr lang="es-ES_tradnl" dirty="0" smtClean="0">
              <a:effectLst/>
            </a:endParaRPr>
          </a:p>
          <a:p>
            <a:pPr lvl="1" algn="just"/>
            <a:r>
              <a:rPr lang="es-PE" dirty="0"/>
              <a:t>Las autoridades de los sistemas de justicia deben ejercer entre si una práctica de acercamiento y consulta permanente.</a:t>
            </a:r>
            <a:endParaRPr lang="es-ES_tradnl" dirty="0" smtClean="0">
              <a:effectLst/>
            </a:endParaRPr>
          </a:p>
          <a:p>
            <a:pPr lvl="1" algn="just"/>
            <a:r>
              <a:rPr lang="es-PE" dirty="0"/>
              <a:t>Las autoridades de un sistema de justicia deben brindar oportunamente el apoyo que les sea requerido por las autoridades de otros sistemas de justicia. </a:t>
            </a:r>
            <a:endParaRPr lang="es-ES_tradnl" dirty="0" smtClean="0">
              <a:effectLst/>
            </a:endParaRPr>
          </a:p>
          <a:p>
            <a:pPr lvl="1" algn="just"/>
            <a:r>
              <a:rPr lang="es-PE" dirty="0"/>
              <a:t>Se debe impulsar y practicar el intercambio mutuo de experiencias y conocimientos entre los  sistemas de justicia que coexistan en un determinado ámbito geográfico-poblacional.</a:t>
            </a:r>
            <a:endParaRPr lang="es-ES_tradnl" dirty="0" smtClean="0">
              <a:effectLst/>
            </a:endParaRPr>
          </a:p>
          <a:p>
            <a:endParaRPr lang="en-US" dirty="0"/>
          </a:p>
        </p:txBody>
      </p:sp>
      <p:sp>
        <p:nvSpPr>
          <p:cNvPr id="2" name="Title 1"/>
          <p:cNvSpPr>
            <a:spLocks noGrp="1"/>
          </p:cNvSpPr>
          <p:nvPr>
            <p:ph type="title"/>
          </p:nvPr>
        </p:nvSpPr>
        <p:spPr/>
        <p:txBody>
          <a:bodyPr/>
          <a:lstStyle/>
          <a:p>
            <a:pPr algn="ctr"/>
            <a:r>
              <a:rPr lang="en-US" sz="3200" dirty="0" err="1" smtClean="0"/>
              <a:t>Responsabilidades</a:t>
            </a:r>
            <a:r>
              <a:rPr lang="en-US" sz="3200" dirty="0" smtClean="0"/>
              <a:t>/</a:t>
            </a:r>
            <a:r>
              <a:rPr lang="en-US" sz="3200" dirty="0" err="1" smtClean="0"/>
              <a:t>Deberes</a:t>
            </a:r>
            <a:endParaRPr lang="en-US" sz="3200" dirty="0"/>
          </a:p>
        </p:txBody>
      </p:sp>
    </p:spTree>
    <p:extLst>
      <p:ext uri="{BB962C8B-B14F-4D97-AF65-F5344CB8AC3E}">
        <p14:creationId xmlns:p14="http://schemas.microsoft.com/office/powerpoint/2010/main" val="291755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457200" lvl="1" indent="0">
              <a:buNone/>
            </a:pPr>
            <a:r>
              <a:rPr lang="es-PE" b="1" dirty="0" smtClean="0"/>
              <a:t>Territorial</a:t>
            </a:r>
          </a:p>
          <a:p>
            <a:pPr marL="457200" lvl="1" indent="0">
              <a:buNone/>
            </a:pPr>
            <a:endParaRPr lang="es-ES_tradnl" dirty="0"/>
          </a:p>
          <a:p>
            <a:pPr lvl="1" algn="just"/>
            <a:r>
              <a:rPr lang="es-PE" sz="2200" dirty="0"/>
              <a:t>La jurisdiccion especial tiene competencia sobre los hechos o confictos surgidos en su ámbito territorial y que de acuerdo a su derecho consuetudinario o propio corresponde conocer a suslas autoridades jurisdiccionales</a:t>
            </a:r>
            <a:r>
              <a:rPr lang="es-PE" sz="2200" dirty="0" smtClean="0"/>
              <a:t>.</a:t>
            </a:r>
          </a:p>
          <a:p>
            <a:pPr marL="457200" lvl="1" indent="0">
              <a:buNone/>
            </a:pPr>
            <a:endParaRPr lang="es-ES_tradnl" sz="2200" dirty="0"/>
          </a:p>
          <a:p>
            <a:pPr lvl="1" algn="just"/>
            <a:r>
              <a:rPr lang="es-PE" sz="2200" dirty="0"/>
              <a:t>Por ámbito territorial entendemos la totalidad del hábitat territorial de las regiones que las comunidades campesinas, comunidades nativas y rondas campesinas interesadas tradicionalmente ocupan o utilizan de alguna otra manera. </a:t>
            </a:r>
            <a:endParaRPr lang="es-ES_tradnl" sz="2200" dirty="0"/>
          </a:p>
          <a:p>
            <a:endParaRPr lang="en-US" dirty="0"/>
          </a:p>
        </p:txBody>
      </p:sp>
      <p:sp>
        <p:nvSpPr>
          <p:cNvPr id="2" name="Title 1"/>
          <p:cNvSpPr>
            <a:spLocks noGrp="1"/>
          </p:cNvSpPr>
          <p:nvPr>
            <p:ph type="title"/>
          </p:nvPr>
        </p:nvSpPr>
        <p:spPr/>
        <p:txBody>
          <a:bodyPr/>
          <a:lstStyle/>
          <a:p>
            <a:pPr algn="ctr"/>
            <a:r>
              <a:rPr lang="en-US" sz="3200" dirty="0" err="1"/>
              <a:t>Competencias</a:t>
            </a:r>
            <a:r>
              <a:rPr lang="en-US" sz="3200" dirty="0" smtClean="0"/>
              <a:t>/</a:t>
            </a:r>
            <a:r>
              <a:rPr lang="en-US" sz="3200" dirty="0" err="1" smtClean="0"/>
              <a:t>Fueros</a:t>
            </a:r>
            <a:endParaRPr lang="en-US" sz="3200" dirty="0"/>
          </a:p>
        </p:txBody>
      </p:sp>
    </p:spTree>
    <p:extLst>
      <p:ext uri="{BB962C8B-B14F-4D97-AF65-F5344CB8AC3E}">
        <p14:creationId xmlns:p14="http://schemas.microsoft.com/office/powerpoint/2010/main" val="1633952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marL="457200" lvl="1" indent="0">
              <a:buNone/>
            </a:pPr>
            <a:r>
              <a:rPr lang="es-PE" sz="3300" b="1" dirty="0" smtClean="0"/>
              <a:t>Personal</a:t>
            </a:r>
          </a:p>
          <a:p>
            <a:r>
              <a:rPr lang="es-PE" sz="2400" dirty="0"/>
              <a:t>Cuando se susciten hechos o conflictos que involucren a personas no pertenecientes a una comunidad campesina, comunidad nativa o ronda campesina dentro del territorio de la jurisdicción especial el caso será sometido a la jurisdicción especial. En estos supuestos la jurisdicción especial prestará especial atención a la garantía mínima de los derechos de las personas no pertenecientes a las comunidades o rondas y se asegurará de que no se den casos de indefensión en la aplicación de su derecho.  </a:t>
            </a:r>
            <a:endParaRPr lang="es-ES" sz="2400" dirty="0"/>
          </a:p>
          <a:p>
            <a:r>
              <a:rPr lang="es-PE" sz="2400" dirty="0"/>
              <a:t> </a:t>
            </a:r>
            <a:endParaRPr lang="es-ES" sz="2400" dirty="0"/>
          </a:p>
          <a:p>
            <a:r>
              <a:rPr lang="es-PE" sz="2400" dirty="0"/>
              <a:t>De existir conflicto entre los involucrados en un hecho que compromete a personas no pertenecientes a comunidades o rondas, por la determinación del sistema de justicia que debe juzgar el caso, se recurrirá a las reglas señaladas en el literal a) del apartado XI para su resolución</a:t>
            </a:r>
            <a:r>
              <a:rPr lang="es-ES" dirty="0"/>
              <a:t> </a:t>
            </a:r>
            <a:endParaRPr lang="es-PE" sz="9600" b="1" dirty="0" smtClean="0"/>
          </a:p>
          <a:p>
            <a:pPr marL="457200" lvl="1" indent="0">
              <a:buNone/>
            </a:pPr>
            <a:endParaRPr lang="es-ES_tradnl" dirty="0" smtClean="0">
              <a:effectLst/>
            </a:endParaRPr>
          </a:p>
        </p:txBody>
      </p:sp>
      <p:sp>
        <p:nvSpPr>
          <p:cNvPr id="2" name="Title 1"/>
          <p:cNvSpPr>
            <a:spLocks noGrp="1"/>
          </p:cNvSpPr>
          <p:nvPr>
            <p:ph type="title"/>
          </p:nvPr>
        </p:nvSpPr>
        <p:spPr/>
        <p:txBody>
          <a:bodyPr/>
          <a:lstStyle/>
          <a:p>
            <a:pPr algn="ctr"/>
            <a:r>
              <a:rPr lang="en-US" sz="3200" dirty="0" err="1" smtClean="0"/>
              <a:t>Competencias</a:t>
            </a:r>
            <a:r>
              <a:rPr lang="en-US" sz="3200" dirty="0" smtClean="0"/>
              <a:t>/</a:t>
            </a:r>
            <a:r>
              <a:rPr lang="en-US" sz="3200" dirty="0" err="1" smtClean="0"/>
              <a:t>Fueros</a:t>
            </a:r>
            <a:endParaRPr lang="en-US" sz="3200" dirty="0"/>
          </a:p>
        </p:txBody>
      </p:sp>
    </p:spTree>
    <p:extLst>
      <p:ext uri="{BB962C8B-B14F-4D97-AF65-F5344CB8AC3E}">
        <p14:creationId xmlns:p14="http://schemas.microsoft.com/office/powerpoint/2010/main" val="1306727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47500" lnSpcReduction="20000"/>
          </a:bodyPr>
          <a:lstStyle/>
          <a:p>
            <a:pPr marL="457200" lvl="1" indent="0">
              <a:buNone/>
            </a:pPr>
            <a:r>
              <a:rPr lang="es-PE" sz="4400" b="1" dirty="0" smtClean="0"/>
              <a:t>Material </a:t>
            </a:r>
          </a:p>
          <a:p>
            <a:pPr marL="457200" lvl="1" indent="0">
              <a:buNone/>
            </a:pPr>
            <a:endParaRPr lang="es-ES_tradnl" dirty="0"/>
          </a:p>
          <a:p>
            <a:r>
              <a:rPr lang="es-PE" sz="3800" dirty="0"/>
              <a:t>Los siguientes </a:t>
            </a:r>
            <a:r>
              <a:rPr lang="es-PE" sz="3800" dirty="0" smtClean="0"/>
              <a:t>delitos siempre </a:t>
            </a:r>
            <a:r>
              <a:rPr lang="es-PE" sz="3800" dirty="0"/>
              <a:t>serán atendidos por la justicia ordinaria. </a:t>
            </a:r>
            <a:endParaRPr lang="es-PE" sz="3800" dirty="0" smtClean="0"/>
          </a:p>
          <a:p>
            <a:pPr marL="0" indent="0">
              <a:buNone/>
            </a:pPr>
            <a:endParaRPr lang="es-ES_tradnl" sz="3800" dirty="0"/>
          </a:p>
          <a:p>
            <a:pPr lvl="2"/>
            <a:r>
              <a:rPr lang="es-PE" sz="3800" dirty="0"/>
              <a:t>Delitos contra el </a:t>
            </a:r>
            <a:r>
              <a:rPr lang="es-PE" sz="3800" dirty="0" smtClean="0"/>
              <a:t>Estado</a:t>
            </a:r>
            <a:endParaRPr lang="es-ES_tradnl" sz="3800" dirty="0"/>
          </a:p>
          <a:p>
            <a:pPr lvl="2"/>
            <a:r>
              <a:rPr lang="es-PE" sz="3200" dirty="0" smtClean="0"/>
              <a:t>Delitos </a:t>
            </a:r>
            <a:r>
              <a:rPr lang="es-PE" sz="3200" dirty="0"/>
              <a:t>contra el ordenamiento jurídico internacional</a:t>
            </a:r>
            <a:endParaRPr lang="es-ES_tradnl" sz="3200" dirty="0" smtClean="0">
              <a:effectLst/>
            </a:endParaRPr>
          </a:p>
          <a:p>
            <a:pPr lvl="2"/>
            <a:r>
              <a:rPr lang="es-PE" sz="3200" dirty="0"/>
              <a:t>Delitos de criminalidad organizada</a:t>
            </a:r>
            <a:endParaRPr lang="es-ES_tradnl" sz="3200" dirty="0" smtClean="0">
              <a:effectLst/>
            </a:endParaRPr>
          </a:p>
          <a:p>
            <a:pPr lvl="2"/>
            <a:r>
              <a:rPr lang="es-PE" sz="3200" dirty="0"/>
              <a:t>Homicidio doloso</a:t>
            </a:r>
            <a:endParaRPr lang="es-ES_tradnl" sz="3200" dirty="0" smtClean="0">
              <a:effectLst/>
            </a:endParaRPr>
          </a:p>
          <a:p>
            <a:pPr lvl="2"/>
            <a:r>
              <a:rPr lang="es-PE" sz="3200" dirty="0"/>
              <a:t>Violación </a:t>
            </a:r>
            <a:r>
              <a:rPr lang="es-PE" sz="3200" dirty="0" smtClean="0"/>
              <a:t>sexual</a:t>
            </a:r>
            <a:endParaRPr lang="es-ES_tradnl" sz="3200" dirty="0"/>
          </a:p>
          <a:p>
            <a:pPr marL="914400" lvl="2" indent="0">
              <a:buNone/>
            </a:pPr>
            <a:endParaRPr lang="es-ES_tradnl" dirty="0"/>
          </a:p>
          <a:p>
            <a:pPr algn="just"/>
            <a:r>
              <a:rPr lang="es-PE" sz="3400" dirty="0"/>
              <a:t>Además la jurisdición ordinaria podrá conocer de los casos que son competencia de las autoridades de la jurisdicción especial cuando estas últimas por su complejidad, gravedad de los efectos generados o en aplicación de sus propias normas sobre inhibición, declinen a favor de la primera y esta sea competencia para conocerlos. </a:t>
            </a:r>
            <a:endParaRPr lang="es-ES_tradnl" sz="3400" dirty="0"/>
          </a:p>
          <a:p>
            <a:endParaRPr lang="en-US" sz="3400" dirty="0"/>
          </a:p>
        </p:txBody>
      </p:sp>
      <p:sp>
        <p:nvSpPr>
          <p:cNvPr id="2" name="Title 1"/>
          <p:cNvSpPr>
            <a:spLocks noGrp="1"/>
          </p:cNvSpPr>
          <p:nvPr>
            <p:ph type="title"/>
          </p:nvPr>
        </p:nvSpPr>
        <p:spPr/>
        <p:txBody>
          <a:bodyPr/>
          <a:lstStyle/>
          <a:p>
            <a:pPr algn="ctr"/>
            <a:r>
              <a:rPr lang="en-US" sz="3200" dirty="0" err="1" smtClean="0"/>
              <a:t>Competencias</a:t>
            </a:r>
            <a:r>
              <a:rPr lang="en-US" sz="3200" dirty="0" smtClean="0"/>
              <a:t>/</a:t>
            </a:r>
            <a:r>
              <a:rPr lang="en-US" sz="3200" dirty="0" err="1" smtClean="0"/>
              <a:t>Fueros</a:t>
            </a:r>
            <a:endParaRPr lang="en-US" sz="3200" dirty="0"/>
          </a:p>
        </p:txBody>
      </p:sp>
    </p:spTree>
    <p:extLst>
      <p:ext uri="{BB962C8B-B14F-4D97-AF65-F5344CB8AC3E}">
        <p14:creationId xmlns:p14="http://schemas.microsoft.com/office/powerpoint/2010/main" val="223075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1">
              <a:buFontTx/>
              <a:buChar char="-"/>
            </a:pPr>
            <a:r>
              <a:rPr lang="es-PE" sz="2400" dirty="0" smtClean="0"/>
              <a:t>Resolución </a:t>
            </a:r>
            <a:r>
              <a:rPr lang="es-PE" sz="2400" dirty="0"/>
              <a:t>de conflictos/contiendas y declinatorias de competencia</a:t>
            </a:r>
            <a:r>
              <a:rPr lang="es-PE" sz="2400" dirty="0" smtClean="0"/>
              <a:t>.</a:t>
            </a:r>
            <a:endParaRPr lang="es-ES_tradnl" sz="2400" dirty="0" smtClean="0">
              <a:effectLst/>
            </a:endParaRPr>
          </a:p>
          <a:p>
            <a:pPr lvl="1"/>
            <a:r>
              <a:rPr lang="es-PE" sz="2400" dirty="0"/>
              <a:t>Reconocimiento mutuo de actuaciones </a:t>
            </a:r>
            <a:endParaRPr lang="es-ES_tradnl" sz="2400" dirty="0" smtClean="0">
              <a:effectLst/>
            </a:endParaRPr>
          </a:p>
          <a:p>
            <a:pPr lvl="1"/>
            <a:r>
              <a:rPr lang="es-PE" sz="2400" dirty="0"/>
              <a:t>Reconocimiento mutuo de decisiones </a:t>
            </a:r>
            <a:endParaRPr lang="es-ES_tradnl" sz="2400" dirty="0" smtClean="0">
              <a:effectLst/>
            </a:endParaRPr>
          </a:p>
          <a:p>
            <a:pPr lvl="1"/>
            <a:r>
              <a:rPr lang="es-PE" sz="2400" dirty="0"/>
              <a:t>Mecanismos de apoyo institucional </a:t>
            </a:r>
            <a:endParaRPr lang="es-ES_tradnl" sz="2400" dirty="0" smtClean="0">
              <a:effectLst/>
            </a:endParaRPr>
          </a:p>
          <a:p>
            <a:pPr lvl="1"/>
            <a:r>
              <a:rPr lang="es-PE" sz="2400" dirty="0"/>
              <a:t>Actos de cooperación</a:t>
            </a:r>
            <a:r>
              <a:rPr lang="es-PE" sz="2400" dirty="0" smtClean="0"/>
              <a:t>.</a:t>
            </a:r>
            <a:endParaRPr lang="es-ES_tradnl" sz="2400" dirty="0" smtClean="0">
              <a:effectLst/>
            </a:endParaRPr>
          </a:p>
          <a:p>
            <a:pPr lvl="1"/>
            <a:r>
              <a:rPr lang="es-PE" sz="2400" dirty="0"/>
              <a:t>Coordinación entre la jurisdicción ordinaria, la justicia de paz y la justicia especial</a:t>
            </a:r>
            <a:endParaRPr lang="es-ES_tradnl" sz="2400" dirty="0" smtClean="0">
              <a:effectLst/>
            </a:endParaRPr>
          </a:p>
          <a:p>
            <a:pPr lvl="1"/>
            <a:endParaRPr lang="es-ES_tradnl" sz="2400" dirty="0" smtClean="0">
              <a:effectLst/>
            </a:endParaRPr>
          </a:p>
          <a:p>
            <a:pPr lvl="1"/>
            <a:endParaRPr lang="es-ES_tradnl" dirty="0" smtClean="0">
              <a:effectLst/>
            </a:endParaRPr>
          </a:p>
          <a:p>
            <a:endParaRPr lang="en-US" dirty="0"/>
          </a:p>
        </p:txBody>
      </p:sp>
      <p:sp>
        <p:nvSpPr>
          <p:cNvPr id="2" name="Title 1"/>
          <p:cNvSpPr>
            <a:spLocks noGrp="1"/>
          </p:cNvSpPr>
          <p:nvPr>
            <p:ph type="title"/>
          </p:nvPr>
        </p:nvSpPr>
        <p:spPr/>
        <p:txBody>
          <a:bodyPr/>
          <a:lstStyle/>
          <a:p>
            <a:pPr algn="ctr"/>
            <a:r>
              <a:rPr lang="en-US" sz="3200" dirty="0" err="1" smtClean="0"/>
              <a:t>Funcionamiento</a:t>
            </a:r>
            <a:r>
              <a:rPr lang="en-US" sz="3200" dirty="0" smtClean="0"/>
              <a:t> de la </a:t>
            </a:r>
            <a:r>
              <a:rPr lang="en-US" sz="3200" dirty="0" err="1" smtClean="0"/>
              <a:t>coordinación</a:t>
            </a:r>
            <a:endParaRPr lang="en-US" sz="3200" dirty="0"/>
          </a:p>
        </p:txBody>
      </p:sp>
    </p:spTree>
    <p:extLst>
      <p:ext uri="{BB962C8B-B14F-4D97-AF65-F5344CB8AC3E}">
        <p14:creationId xmlns:p14="http://schemas.microsoft.com/office/powerpoint/2010/main" val="8293230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Waveform.thmx</Template>
  <TotalTime>1360</TotalTime>
  <Words>1635</Words>
  <Application>Microsoft Macintosh PowerPoint</Application>
  <PresentationFormat>On-screen Show (4:3)</PresentationFormat>
  <Paragraphs>136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Waveform</vt:lpstr>
      <vt:lpstr>Protocolo para la coordinación de la justicia ordinaria, la justicia de Paz y la justicia especial versión 1.0</vt:lpstr>
      <vt:lpstr>ESQUEMA</vt:lpstr>
      <vt:lpstr>Principios</vt:lpstr>
      <vt:lpstr>Responsabilidades/Deberes</vt:lpstr>
      <vt:lpstr>Responsabilidades/Deberes</vt:lpstr>
      <vt:lpstr>Competencias/Fueros</vt:lpstr>
      <vt:lpstr>Competencias/Fueros</vt:lpstr>
      <vt:lpstr>Competencias/Fueros</vt:lpstr>
      <vt:lpstr>Funcionamiento de la coordinación</vt:lpstr>
      <vt:lpstr>Resolución de conflictos/contiendas y declinatorias de competencia</vt:lpstr>
      <vt:lpstr> Reconocimiento mutuo de actuaciones  </vt:lpstr>
      <vt:lpstr>Reconocimiento mutuo de decisiones</vt:lpstr>
      <vt:lpstr>Reconocimiento mutuo de decisiones</vt:lpstr>
      <vt:lpstr>Mecanismos de apoyo institucional </vt:lpstr>
      <vt:lpstr>Actos de cooperación</vt:lpstr>
      <vt:lpstr>Actos de cooperación</vt:lpstr>
      <vt:lpstr>Coordinación entre la jurisdicción ordinaria, la justicia de paz y la justicia especial</vt:lpstr>
      <vt:lpstr>Coordinación entre la jurisdicción ordinaria, la justicia de paz y la justicia especial</vt:lpstr>
      <vt:lpstr>Coordinación entre la jurisdicción ordinaria, la justicia de paz y la justicia especial</vt:lpstr>
      <vt:lpstr>Coordinación entre la jurisdicción ordinaria, la justicia de paz y la justicia especial</vt:lpstr>
      <vt:lpstr>Coordinación entre la jurisdicción ordinaria, la justicia de paz y la justicia especial</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MIKEL BERRAONDO</dc:creator>
  <cp:lastModifiedBy>MIKEL BERRAONDO</cp:lastModifiedBy>
  <cp:revision>12</cp:revision>
  <dcterms:created xsi:type="dcterms:W3CDTF">2013-06-19T15:31:06Z</dcterms:created>
  <dcterms:modified xsi:type="dcterms:W3CDTF">2014-11-18T17:43:26Z</dcterms:modified>
</cp:coreProperties>
</file>